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6" r:id="rId5"/>
    <p:sldId id="265" r:id="rId6"/>
    <p:sldId id="269" r:id="rId7"/>
    <p:sldId id="266" r:id="rId8"/>
    <p:sldId id="267" r:id="rId9"/>
    <p:sldId id="284" r:id="rId10"/>
    <p:sldId id="285" r:id="rId11"/>
    <p:sldId id="286" r:id="rId12"/>
    <p:sldId id="268" r:id="rId13"/>
    <p:sldId id="270" r:id="rId14"/>
    <p:sldId id="274" r:id="rId15"/>
    <p:sldId id="271" r:id="rId16"/>
    <p:sldId id="272" r:id="rId17"/>
    <p:sldId id="273" r:id="rId18"/>
    <p:sldId id="275" r:id="rId19"/>
    <p:sldId id="277" r:id="rId20"/>
    <p:sldId id="263" r:id="rId21"/>
    <p:sldId id="264" r:id="rId22"/>
    <p:sldId id="278" r:id="rId23"/>
    <p:sldId id="279" r:id="rId24"/>
    <p:sldId id="280" r:id="rId25"/>
    <p:sldId id="282" r:id="rId26"/>
    <p:sldId id="28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2708920"/>
            <a:ext cx="5105400" cy="1584176"/>
          </a:xfrm>
        </p:spPr>
        <p:txBody>
          <a:bodyPr/>
          <a:lstStyle/>
          <a:p>
            <a:pPr algn="ctr"/>
            <a:r>
              <a:rPr lang="kk-KZ" sz="28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132856"/>
            <a:ext cx="7497620" cy="2508256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 5</a:t>
            </a:r>
          </a:p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Жалпымемлекеттік салықтық жоспарлаудың кезеңдері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Төртінші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кәсіпорынның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өрісін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сипаттайтын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құрастырылады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жеңілдіктерге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Кезеңнің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таңдалған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ынталандыруды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егжей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тегжейлі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жасалады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Бесінші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кәсіпорынның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шарттық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қазірдің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өрісін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Алтыншы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талдаудан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айыппұлдар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санкцияларға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шығындармен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ұтымды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активтері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пайданы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орналастыру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2343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Жетінші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басқарумен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дұрыстығына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қаупін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төмендетудің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0431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859216" cy="5475008"/>
          </a:xfrm>
        </p:spPr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нысандары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болжамдауға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базаларын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болжамдауға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бар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трендтерді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экстраполяциялауға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қысқартылған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жоспарлау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(кәсіпорындар үшін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жеке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 үшін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бөлінеді.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субъектілер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 салықтарды төлеуден жалтару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 анықталуы мүмкін: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engrinews.kz/userdata/news/2019/news_380128/photo_2944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54737"/>
            <a:ext cx="4716016" cy="298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787208" cy="54750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 салынатын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объектінің ерекшелігі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лотереялардан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 табысқа салық салынуы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 емес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 субъектісінің ерекшелігі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 кәсіпкерлік субъектілері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несие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 белгілі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жеңілдіктерге 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әдісінің ерекшеліктері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 есептеу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төлеу әдісі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инфляция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 болған кезде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кадастрлық салық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 тиімді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 түрі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хеджирлеу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 бойынша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облигациялар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дивидендтер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банк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салымдары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кірістерге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түрлі ставкалар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 салынуы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«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баспана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елдердің салық режиміндегі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айырмашылықтар салық жүктемесін азайтуы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салықтан жалтаруды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 етуі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7715200" cy="5619024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бюджет,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саясаттарының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даму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міндеттемесін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ұзарту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жасалуы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сызбасы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күнтізбе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міндеттемелердің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err="1"/>
              <a:t>Әр</a:t>
            </a:r>
            <a:r>
              <a:rPr lang="ru-RU" sz="2200" dirty="0"/>
              <a:t> </a:t>
            </a:r>
            <a:r>
              <a:rPr lang="ru-RU" sz="2200" dirty="0" err="1"/>
              <a:t>деңгейдегі</a:t>
            </a:r>
            <a:r>
              <a:rPr lang="ru-RU" sz="2200" dirty="0"/>
              <a:t> </a:t>
            </a:r>
            <a:r>
              <a:rPr lang="ru-RU" sz="2200" dirty="0" err="1"/>
              <a:t>салық</a:t>
            </a:r>
            <a:r>
              <a:rPr lang="ru-RU" sz="2200" dirty="0"/>
              <a:t> </a:t>
            </a:r>
            <a:r>
              <a:rPr lang="ru-RU" sz="2200" dirty="0" err="1"/>
              <a:t>түсімдерінің</a:t>
            </a:r>
            <a:r>
              <a:rPr lang="ru-RU" sz="2200" dirty="0"/>
              <a:t> </a:t>
            </a:r>
            <a:r>
              <a:rPr lang="ru-RU" sz="2200" dirty="0" err="1"/>
              <a:t>бюджетке</a:t>
            </a:r>
            <a:r>
              <a:rPr lang="ru-RU" sz="2200" dirty="0"/>
              <a:t> </a:t>
            </a:r>
            <a:r>
              <a:rPr lang="ru-RU" sz="2200" dirty="0" err="1"/>
              <a:t>түсу</a:t>
            </a:r>
            <a:r>
              <a:rPr lang="ru-RU" sz="2200" dirty="0"/>
              <a:t> </a:t>
            </a:r>
            <a:r>
              <a:rPr lang="ru-RU" sz="2200" dirty="0" err="1"/>
              <a:t>сомасын</a:t>
            </a:r>
            <a:r>
              <a:rPr lang="ru-RU" sz="2200" dirty="0"/>
              <a:t> </a:t>
            </a:r>
            <a:r>
              <a:rPr lang="ru-RU" sz="2200" dirty="0" err="1"/>
              <a:t>жоспарлау</a:t>
            </a:r>
            <a:r>
              <a:rPr lang="ru-RU" sz="2200" dirty="0"/>
              <a:t> 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болжау</a:t>
            </a:r>
            <a:r>
              <a:rPr lang="ru-RU" sz="2200" dirty="0"/>
              <a:t> </a:t>
            </a:r>
            <a:r>
              <a:rPr lang="ru-RU" sz="2200" dirty="0" err="1"/>
              <a:t>барысында</a:t>
            </a:r>
            <a:r>
              <a:rPr lang="ru-RU" sz="2200" dirty="0"/>
              <a:t> 3 </a:t>
            </a:r>
            <a:r>
              <a:rPr lang="ru-RU" sz="2200" dirty="0" err="1"/>
              <a:t>маңызды</a:t>
            </a:r>
            <a:r>
              <a:rPr lang="ru-RU" sz="2200" dirty="0"/>
              <a:t> </a:t>
            </a:r>
            <a:r>
              <a:rPr lang="ru-RU" sz="2200" dirty="0" err="1"/>
              <a:t>белгі</a:t>
            </a:r>
            <a:r>
              <a:rPr lang="ru-RU" sz="2200" dirty="0"/>
              <a:t>  </a:t>
            </a:r>
            <a:r>
              <a:rPr lang="ru-RU" sz="2200" dirty="0" err="1"/>
              <a:t>жіктеледі</a:t>
            </a:r>
            <a:r>
              <a:rPr lang="ru-RU" sz="22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7643192" cy="4970952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тұстарда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қаржы-шаруашылық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бюджет-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экономикалық,қаржылық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ықтималдығын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80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err="1"/>
              <a:t>Әр</a:t>
            </a:r>
            <a:r>
              <a:rPr lang="ru-RU" sz="2200" dirty="0"/>
              <a:t>  </a:t>
            </a:r>
            <a:r>
              <a:rPr lang="ru-RU" sz="2200" dirty="0" err="1"/>
              <a:t>деңгейдегі</a:t>
            </a:r>
            <a:r>
              <a:rPr lang="ru-RU" sz="2200" dirty="0"/>
              <a:t> </a:t>
            </a:r>
            <a:r>
              <a:rPr lang="ru-RU" sz="2200" dirty="0" err="1"/>
              <a:t>салық</a:t>
            </a:r>
            <a:r>
              <a:rPr lang="ru-RU" sz="2200" dirty="0"/>
              <a:t> </a:t>
            </a:r>
            <a:r>
              <a:rPr lang="ru-RU" sz="2200" dirty="0" err="1"/>
              <a:t>түсімдерінің</a:t>
            </a:r>
            <a:r>
              <a:rPr lang="ru-RU" sz="2200" dirty="0"/>
              <a:t> </a:t>
            </a:r>
            <a:r>
              <a:rPr lang="ru-RU" sz="2200" dirty="0" err="1"/>
              <a:t>бюджетке</a:t>
            </a:r>
            <a:r>
              <a:rPr lang="ru-RU" sz="2200" dirty="0"/>
              <a:t> </a:t>
            </a:r>
            <a:r>
              <a:rPr lang="ru-RU" sz="2200" dirty="0" err="1"/>
              <a:t>түсу</a:t>
            </a:r>
            <a:r>
              <a:rPr lang="ru-RU" sz="2200" dirty="0"/>
              <a:t> </a:t>
            </a:r>
            <a:r>
              <a:rPr lang="ru-RU" sz="2200" dirty="0" err="1"/>
              <a:t>сомасын</a:t>
            </a:r>
            <a:r>
              <a:rPr lang="ru-RU" sz="2200" dirty="0"/>
              <a:t> </a:t>
            </a:r>
            <a:r>
              <a:rPr lang="ru-RU" sz="2200" dirty="0" err="1"/>
              <a:t>жоспарлау</a:t>
            </a:r>
            <a:r>
              <a:rPr lang="ru-RU" sz="2200" dirty="0"/>
              <a:t> 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болжау</a:t>
            </a:r>
            <a:r>
              <a:rPr lang="ru-RU" sz="2200" dirty="0"/>
              <a:t> </a:t>
            </a:r>
            <a:r>
              <a:rPr lang="ru-RU" sz="2200" dirty="0" err="1"/>
              <a:t>барысында</a:t>
            </a:r>
            <a:r>
              <a:rPr lang="ru-RU" sz="2200" dirty="0"/>
              <a:t> 3 </a:t>
            </a:r>
            <a:r>
              <a:rPr lang="ru-RU" sz="2200" dirty="0" err="1"/>
              <a:t>маңызды</a:t>
            </a:r>
            <a:r>
              <a:rPr lang="ru-RU" sz="2200" dirty="0"/>
              <a:t> </a:t>
            </a:r>
            <a:r>
              <a:rPr lang="ru-RU" sz="2200" dirty="0" err="1"/>
              <a:t>белгі</a:t>
            </a:r>
            <a:r>
              <a:rPr lang="ru-RU" sz="2200" dirty="0"/>
              <a:t> </a:t>
            </a:r>
            <a:r>
              <a:rPr lang="ru-RU" sz="2200" dirty="0" err="1"/>
              <a:t>жіктеледі</a:t>
            </a:r>
            <a:r>
              <a:rPr lang="ru-RU" sz="22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тұстарда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қаржы-шаруашылық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бюджет-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бюджет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экономикалық,қаржылық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ықтималдығын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0803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931224" cy="5907056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бюджетке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арнаулы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жасамаған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келесідей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Баланстық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сараптамалық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корреляция (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байланыстылық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(ранжирование),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хронологиялық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қатарлар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факторлық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67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Лекция мақсаты: </a:t>
            </a:r>
          </a:p>
          <a:p>
            <a:pPr algn="ctr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Жалпымемлекеттік салықтық жоспарлаудың кезеңдерін ажырата білу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заңдылығын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ескеретін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тұжырымдамаларының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зерттеудер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қолданылып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3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кластерлік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шешімді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үдемелі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регрессивтік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корреляциялық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сипаттайтын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өзгермелердің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Имитациялық</a:t>
            </a:r>
            <a:r>
              <a:rPr lang="ru-RU" sz="3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маркетингтік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талдамалы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логикасына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етпеген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3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стратигиясының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жаппай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стохаостикалық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өзгерістеріне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төлеушінің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етуінің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стохаостикалық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Операцияларды</a:t>
            </a:r>
            <a:r>
              <a:rPr lang="ru-RU" sz="3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детермикалық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өзгермелер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оңтайлы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төлеушінің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тұрпатына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типіне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біліктілігінің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әкімшілігінің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жабдықталуына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855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Автоматтандырылған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жіктеме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түсімдерінің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Автоматтандырылған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тұрпаты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арнаулы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кодтандырылған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64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салықтық жоспарлау міндеттеріне мыналар жатқызылады</a:t>
            </a:r>
            <a:r>
              <a:rPr lang="kk-KZ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құқық аясын және салық заңдылығын қалыптастыру;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әлеуметтік-экономикалық жағдайды, жиынтық салық ауыртпалығын, қолданыстағы салық жеңілдіктерін есепке ала отырып, оңтайлы салық жүйесін қалыптастыру;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бюджеттердің барлық деңгейлерінің тепе-теңдігін қамтамасыз ету;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мемлекет экономикасындағы резервтерді табу және жұмылдыру;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салық түсімдерінің тұрақтылығын қамтамасыз ету;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белгілі бір аймақтың салықтық мүмкіндіктерін анықтау;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бюджеттердің барлық деңгейлерінің алдағы қаржы жылы мен орта мерзімге салықтық болжамдарын жасау;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салықтар мен алымдыр бойынша бақылау тапсырмаларын жасау;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макродеңгейде салықтық жоспарлау мен болжауды жетілдіру бойынша ұсыныстар қалыптастыру.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412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pPr algn="just"/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салықтық жоспарлау жоспарлау кезеңінің ұзақтығы мен шешілетін міндеттердің мазмұнына қарай ағымдағы және перспективалық болып бөлінеді. Ағымдағы салықтық жоспарлау шеңберінде бір айға немесе тоқсанға жасалатын опреативтік салықтық жоспарлауды бөліп көрсетуге 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 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жылға салықтық жоспарлаудың салық органдарының белгіленген тапсырмалардың толығымен орындауы үшін маңызы зор және болжамның дәлдігіне олардың оңтайлы қызмет етуі байланысты.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17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39000" cy="1224136"/>
          </a:xfrm>
        </p:spPr>
        <p:txBody>
          <a:bodyPr>
            <a:noAutofit/>
          </a:bodyPr>
          <a:lstStyle/>
          <a:p>
            <a:pPr algn="ctr"/>
            <a:r>
              <a:rPr lang="kk-K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 салықтық жоспарлау шеңберінде нақты қаржы жылының салықтық түсімдер жоспары қалыптастырылады және тактикалық сипаттағы келесі міндеттер шешіледі</a:t>
            </a:r>
            <a:r>
              <a:rPr lang="kk-K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 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алымдар түрлері бойынша салық базаларын анықтау;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 табыстарының көлемдерін есептеу және нақты салықтар мен алымдардың жиналу деңгейлерін анықтау;</a:t>
            </a:r>
          </a:p>
          <a:p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3.  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салықтардың 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 түрлері, экономика салалары бойынша салықтар 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алымдар</a:t>
            </a:r>
            <a:r>
              <a:rPr lang="kk-K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бойынша берешектердің жағдайларын бағалау.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491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бөлімшелерінің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кәсіпкерлік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ұйымдастырушылық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заңнамасында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мәмілелердің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өрісті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іскерлік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тәуекелдерді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ұтымды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есептеулерді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147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Лекция жоспары: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Жалпымемлекеттік салықтық жоспарлаудың кезеңдерінің мәні.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Орта мерзімдік перспективада салықтық болжамдауды әзірлеу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3.Салықтар бойынша сәйкесінше мерзімге  нақты міндеттерді құрастыру кезіндегі шаралар кешені.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кәсіпорынның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басқарушылық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ажырамас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жүргізуші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объектінің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шектеулігі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баламалы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жетудің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оңтайлы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бюджеттік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түрлерімен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019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499176" cy="5403000"/>
          </a:xfrm>
        </p:spPr>
        <p:txBody>
          <a:bodyPr/>
          <a:lstStyle/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 жоспарлау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шығынмен ең жоғарғы қаржылық нәтижеге жету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 салық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салу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жүйесін ұйымдастыру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 жоспарлау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кәсіпорындағы қаржыны жоспарлаудың бір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бөлігі болып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жоспарлау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қаржылық және салық органдары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 асырады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жоспарлаудың негізгі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әр деңгейдегі бюджеттің кіріс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 қалыптастыру бойынша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есептердің сапалық және сандық параметрлерін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""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/>
          <a:lstStyle/>
          <a:p>
            <a:pPr algn="just"/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 жоспарлау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алғанда салық салуды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етуді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 төлемдерін кемелдендірудің жағдайлы схемаларын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әзірлеуді, түрлі басқарушылық шешімдердің салықтық салдарын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уақытылы талдау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 салық салуды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ұйымдастыруды білдіреді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 жоспарлау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 төлемдерін жоспарлау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кәсіпорынға қолда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тиімдірек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басқаруға мүмкіндік береді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  жоспарлаудың негізгі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қағидалары мыналар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132856"/>
          <a:ext cx="7787208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6802"/>
                <a:gridCol w="1946802"/>
                <a:gridCol w="1946802"/>
                <a:gridCol w="1946802"/>
              </a:tblGrid>
              <a:tr h="2736304">
                <a:tc>
                  <a:txBody>
                    <a:bodyPr/>
                    <a:lstStyle/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салық салуды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кемелдендірудің  барлық тәсілдері 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  </a:t>
                      </a:r>
                    </a:p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әдістерінің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</a:p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заңдылығы;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салық салуды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кемелдендіру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схемаларын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ендірудің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үнемділігі;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нақты бір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салық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төлеушінің қызметіне және ерекшеліктеріне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деген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жеке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қарастыру, әдіс (қатынас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Әзірленген</a:t>
                      </a:r>
                      <a:endParaRPr kumimoji="0" lang="ru-RU" b="1" i="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салық  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салу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схемалары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мен </a:t>
                      </a:r>
                    </a:p>
                    <a:p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әдістерін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қолданудың кешенділігі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мен 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көп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  <a:r>
                        <a:rPr kumimoji="0" lang="ru-RU" b="1" i="0" kern="12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варианттылығы</a:t>
                      </a:r>
                      <a:r>
                        <a:rPr kumimoji="0" lang="ru-RU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 жоспарлау кезеңдері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бизнесті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шығарушы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ұсынатын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кезең-кәсіпорынның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филиалдарының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еншілес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үй-жайлары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салуға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режимімен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969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272</TotalTime>
  <Words>1109</Words>
  <Application>Microsoft Office PowerPoint</Application>
  <PresentationFormat>Экран (4:3)</PresentationFormat>
  <Paragraphs>104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Изящная</vt:lpstr>
      <vt:lpstr>              .   </vt:lpstr>
      <vt:lpstr>Презентация PowerPoint</vt:lpstr>
      <vt:lpstr>Лекция жоспары:</vt:lpstr>
      <vt:lpstr>Презентация PowerPoint</vt:lpstr>
      <vt:lpstr>Презентация PowerPoint</vt:lpstr>
      <vt:lpstr>Презентация PowerPoint</vt:lpstr>
      <vt:lpstr>Презентация PowerPoint</vt:lpstr>
      <vt:lpstr>Салықты  жоспарлаудың негізгі қағидалары мыналар:</vt:lpstr>
      <vt:lpstr>Салықтық жоспарлау кезеңдері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Салықтық жоспарлаудың негізгі  элементтері:</vt:lpstr>
      <vt:lpstr>Әр деңгейдегі салық түсімдерінің бюджетке түсу сомасын жоспарлау  және болжау барысында 3 маңызды белгі  жіктеледі: </vt:lpstr>
      <vt:lpstr>Әр  деңгейдегі салық түсімдерінің бюджетке түсу сомасын жоспарлау және болжау барысында 3 маңызды белгі жіктеледі: </vt:lpstr>
      <vt:lpstr>Презентация PowerPoint</vt:lpstr>
      <vt:lpstr>Презентация PowerPoint</vt:lpstr>
      <vt:lpstr>Статистикалық зерттеудер өткізу кезінде бүгінгі күні қолданылып жүрген сандық әдістердің бірнеше тобын бөліп көрсетуге болады:</vt:lpstr>
      <vt:lpstr>Презентация PowerPoint</vt:lpstr>
      <vt:lpstr>Презентация PowerPoint</vt:lpstr>
      <vt:lpstr>Мемлекеттік салықтық жоспарлау міндеттеріне мыналар жатқызылады:</vt:lpstr>
      <vt:lpstr>Презентация PowerPoint</vt:lpstr>
      <vt:lpstr>Ағымдағы салықтық жоспарлау шеңберінде нақты қаржы жылының салықтық түсімдер жоспары қалыптастырылады және тактикалық сипаттағы келесі міндеттер шешіледі: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Пользователь</dc:creator>
  <cp:lastModifiedBy>admin</cp:lastModifiedBy>
  <cp:revision>23</cp:revision>
  <dcterms:created xsi:type="dcterms:W3CDTF">2021-09-30T15:09:24Z</dcterms:created>
  <dcterms:modified xsi:type="dcterms:W3CDTF">2021-10-04T15:55:51Z</dcterms:modified>
</cp:coreProperties>
</file>